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9"/>
  </p:notesMasterIdLst>
  <p:sldIdLst>
    <p:sldId id="258" r:id="rId3"/>
    <p:sldId id="323" r:id="rId4"/>
    <p:sldId id="322" r:id="rId5"/>
    <p:sldId id="325" r:id="rId6"/>
    <p:sldId id="326" r:id="rId7"/>
    <p:sldId id="32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391" autoAdjust="0"/>
  </p:normalViewPr>
  <p:slideViewPr>
    <p:cSldViewPr>
      <p:cViewPr>
        <p:scale>
          <a:sx n="100" d="100"/>
          <a:sy n="100" d="100"/>
        </p:scale>
        <p:origin x="-87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F3D-48CE-86EF-021252C4C6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F3D-48CE-86EF-021252C4C6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1003894742098"/>
                  <c:y val="0.1889240857798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6026389374344635"/>
                      <c:h val="0.123117803154707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F3D-48CE-86EF-021252C4C63C}"/>
                </c:ext>
              </c:extLst>
            </c:dLbl>
            <c:dLbl>
              <c:idx val="1"/>
              <c:layout>
                <c:manualLayout>
                  <c:x val="0.364632745793179"/>
                  <c:y val="-0.1842778498875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03650072402257"/>
                      <c:h val="0.12788499443009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F3D-48CE-86EF-021252C4C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Young people (age 10-24)</c:v>
                </c:pt>
                <c:pt idx="1">
                  <c:v>Other (age 0-9 and from 25)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3D-48CE-86EF-021252C4C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7DF2F-27F6-5E4F-95EC-F5668A4EF4BC}" type="datetimeFigureOut">
              <a:rPr lang="nl-NL" smtClean="0"/>
              <a:pPr/>
              <a:t>24/07/18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09B43-EBB0-534A-B528-A459BFC966D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78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Today</a:t>
            </a:r>
            <a:r>
              <a:rPr lang="nl-NL" baseline="0" dirty="0" smtClean="0"/>
              <a:t> I </a:t>
            </a:r>
            <a:r>
              <a:rPr lang="nl-NL" baseline="0" dirty="0" err="1" smtClean="0"/>
              <a:t>will</a:t>
            </a:r>
            <a:r>
              <a:rPr lang="nl-NL" baseline="0" dirty="0" smtClean="0"/>
              <a:t> share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experiences</a:t>
            </a:r>
            <a:r>
              <a:rPr lang="nl-NL" baseline="0" dirty="0" smtClean="0"/>
              <a:t> on the ARV </a:t>
            </a:r>
            <a:r>
              <a:rPr lang="nl-NL" baseline="0" dirty="0" err="1" smtClean="0"/>
              <a:t>Adherence</a:t>
            </a:r>
            <a:r>
              <a:rPr lang="nl-NL" baseline="0" dirty="0" smtClean="0"/>
              <a:t> Unit in Pakistan. </a:t>
            </a:r>
            <a:r>
              <a:rPr lang="nl-NL" baseline="0" dirty="0" err="1" smtClean="0"/>
              <a:t>Unfortunately</a:t>
            </a:r>
            <a:r>
              <a:rPr lang="nl-NL" baseline="0" dirty="0" smtClean="0"/>
              <a:t> mr. </a:t>
            </a:r>
            <a:r>
              <a:rPr lang="nl-NL" baseline="0" dirty="0" err="1" smtClean="0"/>
              <a:t>Tariq</a:t>
            </a:r>
            <a:r>
              <a:rPr lang="nl-NL" baseline="0" dirty="0" smtClean="0"/>
              <a:t> </a:t>
            </a:r>
            <a:r>
              <a:rPr lang="nl-NL" baseline="0" dirty="0" err="1" smtClean="0"/>
              <a:t>Zafar</a:t>
            </a:r>
            <a:r>
              <a:rPr lang="nl-NL" baseline="0" dirty="0" smtClean="0"/>
              <a:t>, director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Pakistani NGO </a:t>
            </a:r>
            <a:r>
              <a:rPr lang="nl-NL" baseline="0" dirty="0" err="1" smtClean="0"/>
              <a:t>Nai</a:t>
            </a:r>
            <a:r>
              <a:rPr lang="nl-NL" baseline="0" dirty="0" smtClean="0"/>
              <a:t> </a:t>
            </a:r>
            <a:r>
              <a:rPr lang="nl-NL" baseline="0" dirty="0" err="1" smtClean="0"/>
              <a:t>Zindagi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could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</a:t>
            </a:r>
            <a:r>
              <a:rPr lang="nl-NL" baseline="0" dirty="0" smtClean="0"/>
              <a:t> present.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09B43-EBB0-534A-B528-A459BFC966D2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0024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HIV+ Range (range 61,000–128,000)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Coverage</a:t>
            </a:r>
            <a:r>
              <a:rPr lang="nl-NL" dirty="0" smtClean="0"/>
              <a:t> on ART 10-20 percent of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eligible</a:t>
            </a:r>
            <a:r>
              <a:rPr lang="nl-NL" dirty="0" smtClean="0"/>
              <a:t> PWID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09B43-EBB0-534A-B528-A459BFC966D2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22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61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8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96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98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59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56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2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720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918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84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1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70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09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0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0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6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2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12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91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58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0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5A72-A4A2-4D0F-A273-97C1CA8D4351}" type="datetimeFigureOut">
              <a:rPr lang="en-GB" smtClean="0"/>
              <a:pPr/>
              <a:t>24/07/18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5E321-D450-4189-B571-A8D3A58590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0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6264696" cy="2448272"/>
          </a:xfrm>
          <a:noFill/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Bridging the Drug Stigma; Breaking barriers for Young People Who Inject Drugs </a:t>
            </a:r>
            <a:br>
              <a:rPr lang="en-US" sz="4900" b="1" dirty="0" smtClean="0"/>
            </a:br>
            <a:endParaRPr lang="nl-NL" sz="3100" b="1" spc="-3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-180528" y="3933056"/>
            <a:ext cx="9324528" cy="244827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100" b="1" spc="-300" dirty="0" err="1" smtClean="0">
                <a:solidFill>
                  <a:srgbClr val="000000"/>
                </a:solidFill>
                <a:latin typeface="+mn-lt"/>
              </a:rPr>
              <a:t>Eliza</a:t>
            </a:r>
            <a:r>
              <a:rPr lang="nl-NL" sz="3100" b="1" spc="-3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3100" b="1" spc="-300" dirty="0" err="1" smtClean="0">
                <a:solidFill>
                  <a:srgbClr val="000000"/>
                </a:solidFill>
                <a:latin typeface="+mn-lt"/>
              </a:rPr>
              <a:t>Kurcevic</a:t>
            </a:r>
            <a:r>
              <a:rPr lang="nl-NL" sz="3100" b="1" spc="-300" dirty="0" smtClean="0">
                <a:solidFill>
                  <a:srgbClr val="000000"/>
                </a:solidFill>
                <a:latin typeface="+mn-lt"/>
              </a:rPr>
              <a:t> (Lithuania) ,</a:t>
            </a:r>
          </a:p>
          <a:p>
            <a:r>
              <a:rPr lang="nl-NL" sz="3100" b="1" spc="-3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3100" b="1" spc="-300" dirty="0" err="1" smtClean="0">
                <a:solidFill>
                  <a:srgbClr val="000000"/>
                </a:solidFill>
                <a:latin typeface="+mn-lt"/>
              </a:rPr>
              <a:t>Ignat</a:t>
            </a:r>
            <a:r>
              <a:rPr lang="nl-NL" sz="3100" b="1" spc="-3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3100" b="1" spc="-300" dirty="0" err="1" smtClean="0">
                <a:solidFill>
                  <a:srgbClr val="000000"/>
                </a:solidFill>
                <a:latin typeface="+mn-lt"/>
              </a:rPr>
              <a:t>Danylevich</a:t>
            </a:r>
            <a:r>
              <a:rPr lang="nl-NL" sz="3100" b="1" spc="-300" dirty="0" smtClean="0">
                <a:solidFill>
                  <a:srgbClr val="000000"/>
                </a:solidFill>
                <a:latin typeface="+mn-lt"/>
              </a:rPr>
              <a:t> (Ukraine), </a:t>
            </a:r>
          </a:p>
          <a:p>
            <a:r>
              <a:rPr lang="nl-NL" sz="3100" b="1" spc="-300" dirty="0" err="1" smtClean="0">
                <a:solidFill>
                  <a:srgbClr val="000000"/>
                </a:solidFill>
                <a:latin typeface="+mn-lt"/>
              </a:rPr>
              <a:t>Alfiana</a:t>
            </a:r>
            <a:r>
              <a:rPr lang="nl-NL" sz="3100" b="1" spc="-3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3100" b="1" spc="-300" dirty="0" err="1" smtClean="0">
                <a:solidFill>
                  <a:srgbClr val="000000"/>
                </a:solidFill>
                <a:latin typeface="+mn-lt"/>
              </a:rPr>
              <a:t>Qisthii</a:t>
            </a:r>
            <a:r>
              <a:rPr lang="nl-NL" sz="3100" b="1" spc="-300" dirty="0" smtClean="0">
                <a:solidFill>
                  <a:srgbClr val="000000"/>
                </a:solidFill>
                <a:latin typeface="+mn-lt"/>
              </a:rPr>
              <a:t> (Indonesia)</a:t>
            </a:r>
          </a:p>
          <a:p>
            <a:r>
              <a:rPr lang="nl-NL" sz="2900" spc="-300" dirty="0" smtClean="0">
                <a:solidFill>
                  <a:srgbClr val="000000"/>
                </a:solidFill>
                <a:latin typeface="+mn-lt"/>
              </a:rPr>
              <a:t>Moderator: Nick Veldwijk (the Netherlands)</a:t>
            </a:r>
            <a:endParaRPr lang="nl-NL" sz="2900" spc="-3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395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9A0CB3-1A54-4CC7-AB9E-D3EB1BEC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04664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D23EE1-9797-4B74-9EB4-53F8D89E6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“If I want Opioid Substitution Therapy, </a:t>
            </a:r>
            <a:r>
              <a:rPr lang="nl-NL" i="1" dirty="0" err="1" smtClean="0"/>
              <a:t>my</a:t>
            </a:r>
            <a:r>
              <a:rPr lang="nl-NL" i="1" dirty="0" smtClean="0"/>
              <a:t> </a:t>
            </a:r>
            <a:r>
              <a:rPr lang="nl-NL" i="1" dirty="0" err="1" smtClean="0"/>
              <a:t>parents</a:t>
            </a:r>
            <a:r>
              <a:rPr lang="nl-NL" i="1" dirty="0" smtClean="0"/>
              <a:t> </a:t>
            </a:r>
            <a:r>
              <a:rPr lang="nl-NL" i="1" dirty="0" err="1" smtClean="0"/>
              <a:t>need</a:t>
            </a:r>
            <a:r>
              <a:rPr lang="nl-NL" i="1" dirty="0" smtClean="0"/>
              <a:t> </a:t>
            </a:r>
            <a:r>
              <a:rPr lang="nl-NL" i="1" dirty="0" err="1" smtClean="0"/>
              <a:t>to</a:t>
            </a:r>
            <a:r>
              <a:rPr lang="nl-NL" i="1" dirty="0" smtClean="0"/>
              <a:t> </a:t>
            </a:r>
            <a:r>
              <a:rPr lang="nl-NL" i="1" dirty="0" err="1" smtClean="0"/>
              <a:t>write</a:t>
            </a:r>
            <a:r>
              <a:rPr lang="nl-NL" i="1" dirty="0" smtClean="0"/>
              <a:t> a consent letter </a:t>
            </a:r>
            <a:r>
              <a:rPr lang="nl-NL" i="1" dirty="0" err="1" smtClean="0"/>
              <a:t>saying</a:t>
            </a:r>
            <a:r>
              <a:rPr lang="nl-NL" i="1" dirty="0" smtClean="0"/>
              <a:t> </a:t>
            </a:r>
            <a:r>
              <a:rPr lang="nl-NL" i="1" dirty="0" err="1" smtClean="0"/>
              <a:t>that</a:t>
            </a:r>
            <a:r>
              <a:rPr lang="nl-NL" i="1" dirty="0" smtClean="0"/>
              <a:t> I </a:t>
            </a:r>
            <a:r>
              <a:rPr lang="nl-NL" i="1" dirty="0" err="1" smtClean="0"/>
              <a:t>inject</a:t>
            </a:r>
            <a:r>
              <a:rPr lang="nl-NL" i="1" dirty="0" smtClean="0"/>
              <a:t> </a:t>
            </a:r>
            <a:r>
              <a:rPr lang="nl-NL" i="1" dirty="0" err="1" smtClean="0"/>
              <a:t>heroin</a:t>
            </a:r>
            <a:r>
              <a:rPr lang="nl-NL" i="1" dirty="0" smtClean="0"/>
              <a:t>. I </a:t>
            </a:r>
            <a:r>
              <a:rPr lang="nl-NL" i="1" dirty="0" err="1" smtClean="0"/>
              <a:t>don’t</a:t>
            </a:r>
            <a:r>
              <a:rPr lang="nl-NL" i="1" dirty="0" smtClean="0"/>
              <a:t> have a </a:t>
            </a:r>
            <a:r>
              <a:rPr lang="nl-NL" i="1" dirty="0" err="1" smtClean="0"/>
              <a:t>father</a:t>
            </a:r>
            <a:r>
              <a:rPr lang="nl-NL" i="1" dirty="0" smtClean="0"/>
              <a:t> </a:t>
            </a:r>
            <a:r>
              <a:rPr lang="nl-NL" i="1" dirty="0" err="1" smtClean="0"/>
              <a:t>anymore</a:t>
            </a:r>
            <a:r>
              <a:rPr lang="nl-NL" i="1" dirty="0" smtClean="0"/>
              <a:t>. I havent </a:t>
            </a:r>
            <a:r>
              <a:rPr lang="nl-NL" i="1" dirty="0" err="1" smtClean="0"/>
              <a:t>told</a:t>
            </a:r>
            <a:r>
              <a:rPr lang="nl-NL" i="1" dirty="0" smtClean="0"/>
              <a:t> </a:t>
            </a:r>
            <a:r>
              <a:rPr lang="nl-NL" i="1" dirty="0" err="1" smtClean="0"/>
              <a:t>my</a:t>
            </a:r>
            <a:r>
              <a:rPr lang="nl-NL" i="1" dirty="0" smtClean="0"/>
              <a:t> mom. </a:t>
            </a:r>
            <a:r>
              <a:rPr lang="nl-NL" i="1" dirty="0" err="1" smtClean="0"/>
              <a:t>If</a:t>
            </a:r>
            <a:r>
              <a:rPr lang="nl-NL" i="1" dirty="0" smtClean="0"/>
              <a:t> </a:t>
            </a:r>
            <a:r>
              <a:rPr lang="nl-NL" i="1" dirty="0" err="1" smtClean="0"/>
              <a:t>she</a:t>
            </a:r>
            <a:r>
              <a:rPr lang="nl-NL" i="1" dirty="0" smtClean="0"/>
              <a:t> </a:t>
            </a:r>
            <a:r>
              <a:rPr lang="nl-NL" i="1" dirty="0" err="1" smtClean="0"/>
              <a:t>finds</a:t>
            </a:r>
            <a:r>
              <a:rPr lang="nl-NL" i="1" dirty="0" smtClean="0"/>
              <a:t> out..”</a:t>
            </a:r>
          </a:p>
          <a:p>
            <a:pPr marL="0" indent="0" algn="r">
              <a:buNone/>
            </a:pPr>
            <a:r>
              <a:rPr lang="nl-NL" sz="2400" dirty="0" smtClean="0"/>
              <a:t>Julia, 16yrs, Moldova</a:t>
            </a:r>
          </a:p>
          <a:p>
            <a:pPr marL="0" indent="0" algn="r">
              <a:buNone/>
            </a:pPr>
            <a:r>
              <a:rPr lang="nl-NL" sz="1700" dirty="0" smtClean="0"/>
              <a:t> or Mohammed, 17yrs, Iran </a:t>
            </a:r>
          </a:p>
          <a:p>
            <a:pPr marL="0" indent="0" algn="r">
              <a:buNone/>
            </a:pPr>
            <a:r>
              <a:rPr lang="nl-NL" sz="1700" dirty="0"/>
              <a:t>o</a:t>
            </a:r>
            <a:r>
              <a:rPr lang="nl-NL" sz="1700" dirty="0" smtClean="0"/>
              <a:t>r </a:t>
            </a:r>
            <a:r>
              <a:rPr lang="nl-NL" sz="1700" dirty="0" err="1" smtClean="0"/>
              <a:t>Indah</a:t>
            </a:r>
            <a:r>
              <a:rPr lang="nl-NL" sz="1700" dirty="0" smtClean="0"/>
              <a:t>, 16yrs, Indonesia </a:t>
            </a:r>
          </a:p>
          <a:p>
            <a:pPr marL="0" indent="0" algn="r">
              <a:buNone/>
            </a:pPr>
            <a:r>
              <a:rPr lang="nl-NL" sz="1700" dirty="0" smtClean="0"/>
              <a:t>  or Eric, 17yrs, Bulgaria </a:t>
            </a:r>
          </a:p>
          <a:p>
            <a:pPr marL="0" indent="0" algn="r">
              <a:buNone/>
            </a:pPr>
            <a:r>
              <a:rPr lang="nl-NL" sz="1700" dirty="0"/>
              <a:t>o</a:t>
            </a:r>
            <a:r>
              <a:rPr lang="nl-NL" sz="1700" dirty="0" smtClean="0"/>
              <a:t>r </a:t>
            </a:r>
            <a:r>
              <a:rPr lang="nl-NL" sz="1700" dirty="0" err="1" smtClean="0"/>
              <a:t>Anastasia</a:t>
            </a:r>
            <a:r>
              <a:rPr lang="nl-NL" sz="1700" dirty="0" smtClean="0"/>
              <a:t>, 19yrs, Georgia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17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9A0CB3-1A54-4CC7-AB9E-D3EB1BEC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Barriers to the access of harm reduction services for young PWID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D23EE1-9797-4B74-9EB4-53F8D89E6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879454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Age of initiation </a:t>
            </a:r>
            <a:r>
              <a:rPr lang="en-US" dirty="0" err="1"/>
              <a:t>vs</a:t>
            </a:r>
            <a:r>
              <a:rPr lang="en-US" dirty="0"/>
              <a:t> age of access services</a:t>
            </a:r>
          </a:p>
          <a:p>
            <a:r>
              <a:rPr lang="en-US" dirty="0" smtClean="0"/>
              <a:t>Age </a:t>
            </a:r>
            <a:r>
              <a:rPr lang="en-US" dirty="0"/>
              <a:t>restrictions or requirements for parental consent</a:t>
            </a:r>
          </a:p>
          <a:p>
            <a:r>
              <a:rPr lang="en-US" dirty="0" smtClean="0"/>
              <a:t>Stigmatization among peers &amp; service providers</a:t>
            </a:r>
          </a:p>
          <a:p>
            <a:r>
              <a:rPr lang="en-US" dirty="0" smtClean="0"/>
              <a:t>Criminal laws</a:t>
            </a:r>
            <a:endParaRPr lang="en-US" dirty="0"/>
          </a:p>
          <a:p>
            <a:r>
              <a:rPr lang="en-US" dirty="0" smtClean="0"/>
              <a:t>Lack of access to information and Harm Reduction services: NSP, OST</a:t>
            </a:r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youth-friendly and youth-</a:t>
            </a:r>
            <a:r>
              <a:rPr lang="en-US" dirty="0" smtClean="0"/>
              <a:t>focused expertise and participation</a:t>
            </a:r>
          </a:p>
          <a:p>
            <a:pPr lvl="1"/>
            <a:r>
              <a:rPr lang="en-US" dirty="0" smtClean="0"/>
              <a:t>testing, treatment and other services </a:t>
            </a:r>
            <a:r>
              <a:rPr lang="en-US" dirty="0"/>
              <a:t>and </a:t>
            </a:r>
            <a:r>
              <a:rPr lang="en-US" dirty="0" err="1" smtClean="0"/>
              <a:t>programmes</a:t>
            </a:r>
            <a:endParaRPr lang="en-US" b="1" dirty="0" smtClean="0"/>
          </a:p>
          <a:p>
            <a:pPr marL="0" indent="0">
              <a:buNone/>
            </a:pPr>
            <a:r>
              <a:rPr lang="en-US" sz="1800" i="1" dirty="0" smtClean="0"/>
              <a:t>Source: Fletcher, A., Krug,  A. Excluding youth; a global review of Harm Reduction Services for young people, 2012</a:t>
            </a:r>
            <a:endParaRPr lang="en-US" sz="1800" i="1" dirty="0"/>
          </a:p>
        </p:txBody>
      </p:sp>
      <p:graphicFrame>
        <p:nvGraphicFramePr>
          <p:cNvPr id="5" name="Content Placeholder 11">
            <a:extLst>
              <a:ext uri="{FF2B5EF4-FFF2-40B4-BE49-F238E27FC236}">
                <a16:creationId xmlns:a16="http://schemas.microsoft.com/office/drawing/2014/main" xmlns="" id="{E0B482F5-9DF0-4F5B-A0A0-4DE82D90DD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987448"/>
              </p:ext>
            </p:extLst>
          </p:nvPr>
        </p:nvGraphicFramePr>
        <p:xfrm>
          <a:off x="5292080" y="1988840"/>
          <a:ext cx="400540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4D12F7-5933-4DF0-BDDA-A936885EA27D}"/>
              </a:ext>
            </a:extLst>
          </p:cNvPr>
          <p:cNvSpPr txBox="1"/>
          <p:nvPr/>
        </p:nvSpPr>
        <p:spPr>
          <a:xfrm>
            <a:off x="5724128" y="1700808"/>
            <a:ext cx="3237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Young population vs. rest of the world</a:t>
            </a:r>
          </a:p>
        </p:txBody>
      </p:sp>
    </p:spTree>
    <p:extLst>
      <p:ext uri="{BB962C8B-B14F-4D97-AF65-F5344CB8AC3E}">
        <p14:creationId xmlns:p14="http://schemas.microsoft.com/office/powerpoint/2010/main" val="179674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9A0CB3-1A54-4CC7-AB9E-D3EB1BEC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Your experts for today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D23EE1-9797-4B74-9EB4-53F8D89E6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03790" cy="4351338"/>
          </a:xfrm>
        </p:spPr>
        <p:txBody>
          <a:bodyPr>
            <a:normAutofit/>
          </a:bodyPr>
          <a:lstStyle/>
          <a:p>
            <a:r>
              <a:rPr lang="en-US" sz="2400" i="1" dirty="0" err="1"/>
              <a:t>Ignat</a:t>
            </a:r>
            <a:r>
              <a:rPr lang="en-US" sz="2400" i="1" dirty="0"/>
              <a:t> </a:t>
            </a:r>
            <a:r>
              <a:rPr lang="en-US" sz="2400" i="1" dirty="0" err="1" smtClean="0"/>
              <a:t>Danylevich</a:t>
            </a:r>
            <a:r>
              <a:rPr lang="en-US" sz="2400" i="1" dirty="0" smtClean="0"/>
              <a:t>, Ukraine</a:t>
            </a:r>
          </a:p>
          <a:p>
            <a:pPr lvl="1"/>
            <a:r>
              <a:rPr lang="en-US" sz="1800" i="1" dirty="0" smtClean="0"/>
              <a:t>Social Worker “Union </a:t>
            </a:r>
            <a:r>
              <a:rPr lang="en-US" sz="1800" i="1" dirty="0" err="1" smtClean="0"/>
              <a:t>Aicus</a:t>
            </a:r>
            <a:r>
              <a:rPr lang="en-US" sz="1800" i="1" dirty="0" smtClean="0"/>
              <a:t>”</a:t>
            </a:r>
          </a:p>
          <a:p>
            <a:pPr lvl="1"/>
            <a:r>
              <a:rPr lang="en-US" sz="1800" i="1" dirty="0" smtClean="0"/>
              <a:t>Best practice in Donetsk Region, Ukraine</a:t>
            </a:r>
            <a:endParaRPr lang="en-US" sz="1800" i="1" dirty="0"/>
          </a:p>
          <a:p>
            <a:r>
              <a:rPr lang="en-US" sz="2400" i="1" dirty="0" smtClean="0"/>
              <a:t>Eliza </a:t>
            </a:r>
            <a:r>
              <a:rPr lang="en-US" sz="2400" i="1" dirty="0" err="1" smtClean="0"/>
              <a:t>Kurcevic</a:t>
            </a:r>
            <a:r>
              <a:rPr lang="en-US" sz="2400" i="1" dirty="0" smtClean="0"/>
              <a:t>, Lithuania</a:t>
            </a:r>
          </a:p>
          <a:p>
            <a:pPr lvl="1"/>
            <a:r>
              <a:rPr lang="en-US" sz="1800" i="1" dirty="0" err="1" smtClean="0"/>
              <a:t>Programme</a:t>
            </a:r>
            <a:r>
              <a:rPr lang="en-US" sz="1800" i="1" dirty="0" smtClean="0"/>
              <a:t> officer Eurasian Harm Reduction Association</a:t>
            </a:r>
          </a:p>
          <a:p>
            <a:pPr lvl="1"/>
            <a:r>
              <a:rPr lang="en-US" sz="1800" i="1" dirty="0" smtClean="0"/>
              <a:t>Best practices in harm reduction for young PWID in the EECA region</a:t>
            </a:r>
            <a:endParaRPr lang="en-US" sz="1800" i="1" dirty="0" smtClean="0"/>
          </a:p>
          <a:p>
            <a:r>
              <a:rPr lang="en-US" sz="2400" i="1" dirty="0" err="1" smtClean="0"/>
              <a:t>Alfiana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Qisthi</a:t>
            </a:r>
            <a:r>
              <a:rPr lang="en-US" sz="2400" i="1" dirty="0" smtClean="0"/>
              <a:t>, Indonesia</a:t>
            </a:r>
          </a:p>
          <a:p>
            <a:pPr lvl="1"/>
            <a:r>
              <a:rPr lang="en-US" sz="1800" i="1" dirty="0" smtClean="0"/>
              <a:t>Legal advocacy officer</a:t>
            </a:r>
          </a:p>
          <a:p>
            <a:pPr lvl="1"/>
            <a:r>
              <a:rPr lang="en-US" sz="1800" i="1" dirty="0" smtClean="0"/>
              <a:t>Legal aid for young PWID in a repressive environment</a:t>
            </a:r>
          </a:p>
          <a:p>
            <a:pPr lvl="1"/>
            <a:endParaRPr lang="en-US" sz="1800" i="1" dirty="0" smtClean="0"/>
          </a:p>
          <a:p>
            <a:r>
              <a:rPr lang="en-US" sz="2400" i="1" dirty="0" smtClean="0"/>
              <a:t>Interactive session where you decide what’s going to be discussed </a:t>
            </a:r>
          </a:p>
          <a:p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98734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9A0CB3-1A54-4CC7-AB9E-D3EB1BEC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You decide what needs to be discussed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D23EE1-9797-4B74-9EB4-53F8D89E6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03790" cy="4351338"/>
          </a:xfrm>
        </p:spPr>
        <p:txBody>
          <a:bodyPr>
            <a:normAutofit/>
          </a:bodyPr>
          <a:lstStyle/>
          <a:p>
            <a:r>
              <a:rPr lang="en-US" i="1" dirty="0" smtClean="0"/>
              <a:t>Provide comments/suggestions and ask questions</a:t>
            </a:r>
          </a:p>
          <a:p>
            <a:endParaRPr lang="en-US" sz="2400" i="1" dirty="0"/>
          </a:p>
          <a:p>
            <a:endParaRPr lang="en-US" sz="2400" i="1" dirty="0" smtClean="0"/>
          </a:p>
          <a:p>
            <a:r>
              <a:rPr lang="en-US" i="1" dirty="0" smtClean="0"/>
              <a:t>Go to </a:t>
            </a:r>
            <a:r>
              <a:rPr lang="en-US" i="1" dirty="0" err="1" smtClean="0"/>
              <a:t>Menti.com</a:t>
            </a:r>
            <a:r>
              <a:rPr lang="en-US" i="1" dirty="0" smtClean="0"/>
              <a:t> and enter the code </a:t>
            </a:r>
            <a:r>
              <a:rPr lang="en-US" b="1" i="1" dirty="0" smtClean="0"/>
              <a:t>65 66 44</a:t>
            </a:r>
          </a:p>
          <a:p>
            <a:pPr lvl="1"/>
            <a:r>
              <a:rPr lang="en-US" sz="2000" i="1" dirty="0" smtClean="0"/>
              <a:t>Answer the questions and take the quiz</a:t>
            </a:r>
          </a:p>
          <a:p>
            <a:pPr lvl="1"/>
            <a:r>
              <a:rPr lang="en-US" sz="2000" i="1" dirty="0" smtClean="0"/>
              <a:t>In the meantime, submit your questions/comments</a:t>
            </a:r>
          </a:p>
          <a:p>
            <a:endParaRPr lang="en-US" sz="1800" i="1" dirty="0" smtClean="0"/>
          </a:p>
          <a:p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40600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err="1" smtClean="0"/>
              <a:t>You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decide</a:t>
            </a:r>
            <a:r>
              <a:rPr lang="nl-NL" sz="3600" b="1" dirty="0"/>
              <a:t> </a:t>
            </a:r>
            <a:r>
              <a:rPr lang="nl-NL" sz="3600" b="1" dirty="0" err="1" smtClean="0"/>
              <a:t>what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needs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to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be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discussed</a:t>
            </a:r>
            <a:r>
              <a:rPr lang="nl-NL" sz="3600" b="1" dirty="0" smtClean="0"/>
              <a:t>!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700808"/>
            <a:ext cx="7886700" cy="3960440"/>
          </a:xfrm>
        </p:spPr>
        <p:txBody>
          <a:bodyPr>
            <a:normAutofit/>
          </a:bodyPr>
          <a:lstStyle/>
          <a:p>
            <a:endParaRPr lang="nl-NL" sz="2100" dirty="0" smtClean="0"/>
          </a:p>
          <a:p>
            <a:endParaRPr lang="nl-NL" sz="2100" dirty="0" smtClean="0"/>
          </a:p>
          <a:p>
            <a:pPr marL="0" indent="0">
              <a:buNone/>
            </a:pPr>
            <a:endParaRPr lang="nl-NL" sz="2100" baseline="30000" dirty="0"/>
          </a:p>
          <a:p>
            <a:endParaRPr lang="nl-NL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7544" y="594928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539552" y="1617440"/>
            <a:ext cx="7958708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pc="-300" dirty="0" err="1" smtClean="0">
                <a:solidFill>
                  <a:srgbClr val="000000"/>
                </a:solidFill>
              </a:rPr>
              <a:t>Provide</a:t>
            </a:r>
            <a:r>
              <a:rPr lang="nl-NL" spc="-300" dirty="0" smtClean="0">
                <a:solidFill>
                  <a:srgbClr val="000000"/>
                </a:solidFill>
              </a:rPr>
              <a:t> </a:t>
            </a:r>
            <a:r>
              <a:rPr lang="nl-NL" spc="-300" dirty="0" err="1" smtClean="0">
                <a:solidFill>
                  <a:srgbClr val="000000"/>
                </a:solidFill>
              </a:rPr>
              <a:t>comments</a:t>
            </a:r>
            <a:r>
              <a:rPr lang="nl-NL" spc="-300" dirty="0" smtClean="0">
                <a:solidFill>
                  <a:srgbClr val="000000"/>
                </a:solidFill>
              </a:rPr>
              <a:t>, </a:t>
            </a:r>
            <a:r>
              <a:rPr lang="nl-NL" spc="-300" dirty="0" err="1" smtClean="0">
                <a:solidFill>
                  <a:srgbClr val="000000"/>
                </a:solidFill>
              </a:rPr>
              <a:t>questions</a:t>
            </a:r>
            <a:r>
              <a:rPr lang="nl-NL" spc="-300" dirty="0" smtClean="0">
                <a:solidFill>
                  <a:srgbClr val="000000"/>
                </a:solidFill>
              </a:rPr>
              <a:t>, </a:t>
            </a:r>
            <a:r>
              <a:rPr lang="nl-NL" spc="-300" dirty="0" err="1" smtClean="0">
                <a:solidFill>
                  <a:srgbClr val="000000"/>
                </a:solidFill>
              </a:rPr>
              <a:t>suggestions</a:t>
            </a:r>
            <a:r>
              <a:rPr lang="nl-NL" spc="-300" dirty="0" smtClean="0">
                <a:solidFill>
                  <a:srgbClr val="000000"/>
                </a:solidFill>
              </a:rPr>
              <a:t>!</a:t>
            </a:r>
          </a:p>
          <a:p>
            <a:r>
              <a:rPr lang="nl-NL" spc="-300" dirty="0" smtClean="0">
                <a:solidFill>
                  <a:srgbClr val="000000"/>
                </a:solidFill>
              </a:rPr>
              <a:t>Go </a:t>
            </a:r>
            <a:r>
              <a:rPr lang="nl-NL" spc="-300" dirty="0" err="1" smtClean="0">
                <a:solidFill>
                  <a:srgbClr val="000000"/>
                </a:solidFill>
              </a:rPr>
              <a:t>to</a:t>
            </a:r>
            <a:r>
              <a:rPr lang="nl-NL" spc="-300" dirty="0" smtClean="0">
                <a:solidFill>
                  <a:srgbClr val="000000"/>
                </a:solidFill>
              </a:rPr>
              <a:t> </a:t>
            </a:r>
            <a:r>
              <a:rPr lang="nl-NL" spc="-300" dirty="0" err="1" smtClean="0">
                <a:solidFill>
                  <a:srgbClr val="000000"/>
                </a:solidFill>
              </a:rPr>
              <a:t>menti.com</a:t>
            </a:r>
            <a:r>
              <a:rPr lang="nl-NL" spc="-300" dirty="0" smtClean="0">
                <a:solidFill>
                  <a:srgbClr val="000000"/>
                </a:solidFill>
              </a:rPr>
              <a:t> </a:t>
            </a:r>
            <a:r>
              <a:rPr lang="nl-NL" spc="-300" dirty="0" err="1" smtClean="0">
                <a:solidFill>
                  <a:srgbClr val="000000"/>
                </a:solidFill>
              </a:rPr>
              <a:t>and</a:t>
            </a:r>
            <a:r>
              <a:rPr lang="nl-NL" spc="-300" dirty="0" smtClean="0">
                <a:solidFill>
                  <a:srgbClr val="000000"/>
                </a:solidFill>
              </a:rPr>
              <a:t> </a:t>
            </a:r>
            <a:r>
              <a:rPr lang="nl-NL" spc="-300" dirty="0" err="1" smtClean="0">
                <a:solidFill>
                  <a:srgbClr val="000000"/>
                </a:solidFill>
              </a:rPr>
              <a:t>use</a:t>
            </a:r>
            <a:r>
              <a:rPr lang="nl-NL" spc="-300" dirty="0" smtClean="0">
                <a:solidFill>
                  <a:srgbClr val="000000"/>
                </a:solidFill>
              </a:rPr>
              <a:t> the code: 65 66 44  </a:t>
            </a:r>
          </a:p>
          <a:p>
            <a:pPr lvl="1"/>
            <a:r>
              <a:rPr lang="nl-NL" spc="-300" dirty="0" err="1" smtClean="0">
                <a:solidFill>
                  <a:srgbClr val="000000"/>
                </a:solidFill>
              </a:rPr>
              <a:t>Answer</a:t>
            </a:r>
            <a:r>
              <a:rPr lang="nl-NL" spc="-300" dirty="0" smtClean="0">
                <a:solidFill>
                  <a:srgbClr val="000000"/>
                </a:solidFill>
              </a:rPr>
              <a:t> the </a:t>
            </a:r>
            <a:r>
              <a:rPr lang="nl-NL" spc="-300" dirty="0" err="1" smtClean="0">
                <a:solidFill>
                  <a:srgbClr val="000000"/>
                </a:solidFill>
              </a:rPr>
              <a:t>questions</a:t>
            </a:r>
            <a:endParaRPr lang="nl-NL" spc="-300" dirty="0" smtClean="0">
              <a:solidFill>
                <a:srgbClr val="000000"/>
              </a:solidFill>
            </a:endParaRPr>
          </a:p>
          <a:p>
            <a:pPr lvl="1"/>
            <a:r>
              <a:rPr lang="nl-NL" spc="-300" dirty="0" err="1" smtClean="0">
                <a:solidFill>
                  <a:srgbClr val="000000"/>
                </a:solidFill>
              </a:rPr>
              <a:t>And</a:t>
            </a:r>
            <a:r>
              <a:rPr lang="nl-NL" spc="-300" dirty="0" smtClean="0">
                <a:solidFill>
                  <a:srgbClr val="000000"/>
                </a:solidFill>
              </a:rPr>
              <a:t> </a:t>
            </a:r>
            <a:r>
              <a:rPr lang="nl-NL" spc="-300" dirty="0">
                <a:solidFill>
                  <a:srgbClr val="000000"/>
                </a:solidFill>
              </a:rPr>
              <a:t> </a:t>
            </a:r>
            <a:r>
              <a:rPr lang="nl-NL" spc="-300" dirty="0" err="1" smtClean="0">
                <a:solidFill>
                  <a:srgbClr val="000000"/>
                </a:solidFill>
              </a:rPr>
              <a:t>Submit</a:t>
            </a:r>
            <a:r>
              <a:rPr lang="nl-NL" spc="-300" dirty="0" smtClean="0">
                <a:solidFill>
                  <a:srgbClr val="000000"/>
                </a:solidFill>
              </a:rPr>
              <a:t>  </a:t>
            </a:r>
            <a:r>
              <a:rPr lang="nl-NL" spc="-300" dirty="0" err="1" smtClean="0">
                <a:solidFill>
                  <a:srgbClr val="000000"/>
                </a:solidFill>
              </a:rPr>
              <a:t>questions</a:t>
            </a:r>
            <a:r>
              <a:rPr lang="nl-NL" spc="-300" dirty="0" smtClean="0">
                <a:solidFill>
                  <a:srgbClr val="000000"/>
                </a:solidFill>
              </a:rPr>
              <a:t> /</a:t>
            </a:r>
            <a:r>
              <a:rPr lang="nl-NL" spc="-300" dirty="0" err="1" smtClean="0">
                <a:solidFill>
                  <a:srgbClr val="000000"/>
                </a:solidFill>
              </a:rPr>
              <a:t>comments</a:t>
            </a:r>
            <a:r>
              <a:rPr lang="nl-NL" spc="-300" dirty="0" smtClean="0">
                <a:solidFill>
                  <a:srgbClr val="000000"/>
                </a:solidFill>
              </a:rPr>
              <a:t> in the </a:t>
            </a:r>
            <a:r>
              <a:rPr lang="nl-NL" spc="-300" dirty="0" err="1" smtClean="0">
                <a:solidFill>
                  <a:srgbClr val="000000"/>
                </a:solidFill>
              </a:rPr>
              <a:t>meantime</a:t>
            </a:r>
            <a:r>
              <a:rPr lang="nl-NL" spc="-300" dirty="0" smtClean="0">
                <a:solidFill>
                  <a:srgbClr val="000000"/>
                </a:solidFill>
              </a:rPr>
              <a:t>! </a:t>
            </a:r>
          </a:p>
          <a:p>
            <a:endParaRPr lang="nl-NL" spc="-3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pc="-300" dirty="0" smtClean="0">
              <a:solidFill>
                <a:srgbClr val="000000"/>
              </a:solidFill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8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</TotalTime>
  <Words>419</Words>
  <Application>Microsoft Macintosh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Custom Design</vt:lpstr>
      <vt:lpstr>1_Custom Design</vt:lpstr>
      <vt:lpstr>Bridging the Drug Stigma; Breaking barriers for Young People Who Inject Drugs  </vt:lpstr>
      <vt:lpstr>PowerPoint Presentation</vt:lpstr>
      <vt:lpstr>Barriers to the access of harm reduction services for young PWID</vt:lpstr>
      <vt:lpstr>Your experts for today</vt:lpstr>
      <vt:lpstr>You decide what needs to be discussed</vt:lpstr>
      <vt:lpstr>You decide what needs to be discussed!</vt:lpstr>
    </vt:vector>
  </TitlesOfParts>
  <Company>Stichting Mainline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</dc:title>
  <dc:creator>AI - Klaas van Altena</dc:creator>
  <cp:keywords>Drugs &amp; gezondheid</cp:keywords>
  <cp:lastModifiedBy>Nick Veldwijk</cp:lastModifiedBy>
  <cp:revision>105</cp:revision>
  <dcterms:created xsi:type="dcterms:W3CDTF">2016-11-16T11:25:25Z</dcterms:created>
  <dcterms:modified xsi:type="dcterms:W3CDTF">2018-07-24T15:01:49Z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">
    <vt:lpwstr>Mainline</vt:lpwstr>
  </property>
  <property fmtid="{D5CDD505-2E9C-101B-9397-08002B2CF9AE}" pid="3" name="Editor">
    <vt:lpwstr>Alpha Interactive</vt:lpwstr>
  </property>
</Properties>
</file>